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9" r:id="rId3"/>
    <p:sldId id="280" r:id="rId4"/>
    <p:sldId id="257" r:id="rId5"/>
    <p:sldId id="258" r:id="rId6"/>
    <p:sldId id="259" r:id="rId7"/>
    <p:sldId id="275" r:id="rId8"/>
    <p:sldId id="277" r:id="rId9"/>
    <p:sldId id="276" r:id="rId10"/>
    <p:sldId id="260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4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4" r:id="rId30"/>
    <p:sldId id="290" r:id="rId31"/>
    <p:sldId id="291" r:id="rId32"/>
    <p:sldId id="292" r:id="rId33"/>
    <p:sldId id="293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XadfdmbhNI&amp;t=9s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ar-EG"/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8392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ar-EG" dirty="0" smtClean="0">
                <a:solidFill>
                  <a:schemeClr val="bg2">
                    <a:lumMod val="10000"/>
                  </a:schemeClr>
                </a:solidFill>
              </a:rPr>
              <a:t>سحب الفيلم و تحريكه بسرعة , او ترك الكاستات مغلقة لفترة طويلة  = علامات</a:t>
            </a:r>
            <a:r>
              <a:rPr lang="ar-EG" dirty="0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EG" b="1" dirty="0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كهروستاتيكية</a:t>
            </a:r>
          </a:p>
          <a:p>
            <a:pPr lvl="1">
              <a:lnSpc>
                <a:spcPct val="200000"/>
              </a:lnSpc>
            </a:pPr>
            <a:r>
              <a:rPr lang="ar-EG" dirty="0" smtClean="0">
                <a:solidFill>
                  <a:schemeClr val="bg2">
                    <a:lumMod val="10000"/>
                  </a:schemeClr>
                </a:solidFill>
              </a:rPr>
              <a:t> ”بقع – شجرة – فرشاة ” 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(Static Dot – Brush – Tree)</a:t>
            </a:r>
            <a:endParaRPr lang="ar-EG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4338" name="Picture 2" descr="https://fbcdn-sphotos-h-a.akamaihd.net/hphotos-ak-xpf1/v/t34.0-12/11063320_10206181211113380_1725763191_n.jpg?oh=85e39817cabd09219ef0458f7902932a&amp;oe=550FB6D7&amp;__gda__=1427146566_1b3462515e9d9e2a0c49c05eb8e10e5c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6386" name="Picture 2" descr="https://fbcdn-sphotos-h-a.akamaihd.net/hphotos-ak-xpf1/v/t34.0-12/11072696_10206181204553216_746982617_n.jpg?oh=041cd4178a9f4a701f41ad66ec9a36c2&amp;oe=550F6F48&amp;__gda__=1427092412_5a0707147faf0d04cb823c23f9c88ba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5362" name="Picture 2" descr="https://fbcdn-sphotos-h-a.akamaihd.net/hphotos-ak-xpf1/v/t34.0-12/11072737_10206181205033228_940146347_n.jpg?oh=cb33b3ecc8c5010be77447abcacef4e5&amp;oe=55109EFC&amp;__gda__=1427082632_331e521a4b4c69e477fda8fbae16b518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9218" name="Picture 2" descr="http://static.fjcdn.com/pictures/Static+on+an+radiograph+static+electricity+on+the+x+ray+film_683671_46659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22" y="0"/>
            <a:ext cx="908767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42" name="Picture 2" descr="https://fbcdn-sphotos-b-a.akamaihd.net/hphotos-ak-xpf1/v/t1.0-9/10354955_10203945869071226_3897883291385099488_n.jpg?oh=c0b296c4a787e221059be430cc921ec2&amp;oe=55AC613D&amp;__gda__=1437997122_c33d8c55f5551cffb2c578da56757d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marL="514350" indent="-514350" rtl="0">
              <a:buFont typeface="+mj-lt"/>
              <a:buAutoNum type="arabicPeriod" startAt="2"/>
            </a:pPr>
            <a:r>
              <a:rPr lang="ar-EG" b="1" dirty="0" smtClean="0">
                <a:solidFill>
                  <a:srgbClr val="C00000"/>
                </a:solidFill>
              </a:rPr>
              <a:t>. Pitfalls during Processing  </a:t>
            </a:r>
            <a:endParaRPr lang="ar-EG" b="1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1-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ar-EG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Non agitation </a:t>
            </a:r>
            <a:r>
              <a:rPr lang="en-US" dirty="0" smtClean="0">
                <a:solidFill>
                  <a:schemeClr val="bg1"/>
                </a:solidFill>
              </a:rPr>
              <a:t>= (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Air Bell Mark )</a:t>
            </a:r>
          </a:p>
          <a:p>
            <a:pPr algn="l" rtl="0"/>
            <a:endParaRPr lang="en-US" b="1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 rtl="0"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2- Low temp. of </a:t>
            </a:r>
          </a:p>
          <a:p>
            <a:pPr algn="l" rtl="0">
              <a:buNone/>
            </a:pPr>
            <a:endParaRPr lang="en-US" b="1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3- High temp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EG" dirty="0" smtClean="0">
                <a:solidFill>
                  <a:schemeClr val="bg2">
                    <a:lumMod val="10000"/>
                  </a:schemeClr>
                </a:solidFill>
              </a:rPr>
              <a:t>انخفاض حرارة الاحماض  =  قد يؤدى الى عدم تحميض الفيلم </a:t>
            </a:r>
          </a:p>
          <a:p>
            <a:r>
              <a:rPr lang="ar-EG" dirty="0" smtClean="0">
                <a:solidFill>
                  <a:schemeClr val="bg2">
                    <a:lumMod val="10000"/>
                  </a:schemeClr>
                </a:solidFill>
              </a:rPr>
              <a:t> ارتفاع حرارة الاحماض</a:t>
            </a:r>
            <a:endParaRPr lang="ar-EG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8434" name="Picture 2" descr="https://fbcdn-sphotos-h-a.akamaihd.net/hphotos-ak-xpf1/v/t34.0-12/10615792_10206181202233158_744967347_n.jpg?oh=bc7eccbc304ec0f7366692f28a361dd8&amp;oe=55109DB8&amp;__gda__=1427069196_3b02d71523db32fff5e617fa4319bd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9458" name="Picture 2" descr="https://fbcdn-sphotos-h-a.akamaihd.net/hphotos-ak-xfa1/v/t34.0-12/11076840_10206181199593092_1833948286_n.jpg?oh=befc292ca05b70629faa01b7c0df5e23&amp;oe=5510A6D5&amp;__gda__=1427069669_69d062347af87ebd56b1bb958798ae0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1506" name="Picture 2" descr="https://fbcdn-sphotos-h-a.akamaihd.net/hphotos-ak-xpf1/v/t34.0-12/11007599_10206181198593067_641383870_n.jpg?oh=4fac24549ad6123c0d4a7248bdff1a5e&amp;oe=55108231&amp;__gda__=1427078789_5daf528ef9b1e26960b48d7a017b0a41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057400" y="533400"/>
            <a:ext cx="4953000" cy="2057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sp3d extrusionH="57150" contourW="12700" prstMaterial="dkEdge">
              <a:bevelT w="38100" h="38100" prst="relaxedInset"/>
              <a:contourClr>
                <a:schemeClr val="bg1">
                  <a:lumMod val="75000"/>
                  <a:lumOff val="2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Dark Room </a:t>
            </a:r>
            <a:r>
              <a:rPr lang="en-US" sz="5400" b="1" i="1" dirty="0" smtClean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7</a:t>
            </a:r>
            <a:endParaRPr lang="en-US" sz="5400" b="1" i="1" dirty="0">
              <a:solidFill>
                <a:schemeClr val="bg1"/>
              </a:solidFill>
              <a:latin typeface="Monotype Corsiva" pitchFamily="66" charset="0"/>
              <a:cs typeface="Andalus" pitchFamily="2" charset="-78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1828800" y="4191000"/>
            <a:ext cx="518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ar-SA" sz="2800" dirty="0">
              <a:solidFill>
                <a:srgbClr val="FF3300"/>
              </a:solidFill>
              <a:latin typeface="Monotype Corsiva" pitchFamily="66" charset="0"/>
              <a:cs typeface="Andalus" pitchFamily="18" charset="-78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By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Dr. Ahmad </a:t>
            </a:r>
            <a:r>
              <a:rPr lang="en-US" sz="32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Mokhtar</a:t>
            </a:r>
            <a:r>
              <a:rPr lang="en-US" sz="32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 Abodahab 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895600" y="2590800"/>
            <a:ext cx="35670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400" dirty="0">
              <a:solidFill>
                <a:schemeClr val="tx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ar-SA" sz="2000" dirty="0">
                <a:solidFill>
                  <a:schemeClr val="tx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DARK ROOM PITFALLS</a:t>
            </a:r>
            <a:endParaRPr lang="ar-EG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endParaRPr lang="ar-EG" sz="2000" dirty="0">
              <a:solidFill>
                <a:schemeClr val="tx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245" name="AutoShape 2" descr="Image result for intensifying screen.gif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46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A516CE39-4805-4431-BCD4-279BE2BE8CD8}" type="datetime3">
              <a:rPr lang="en-US" smtClean="0"/>
              <a:pPr algn="r"/>
              <a:t>14 December 2020</a:t>
            </a:fld>
            <a:endParaRPr lang="en-US" smtClean="0"/>
          </a:p>
        </p:txBody>
      </p:sp>
      <p:sp>
        <p:nvSpPr>
          <p:cNvPr id="1024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E37EA18-D004-4DF4-8ACE-A7A282B92608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wistedphysics.typepad.com/.a/6a00d8341c9c1053ef0148c85f8ba4970c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823200" cy="586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68879" y="2967335"/>
            <a:ext cx="4919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Dichroic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Fog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Faults From Automatic Processing  </a:t>
            </a:r>
            <a:endParaRPr lang="ar-EG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 smtClean="0"/>
              <a:t>1- Roller Marks 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/>
              <a:t>2- Jamming of Film 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/>
              <a:t>3- Insufficient Draying </a:t>
            </a:r>
            <a:endParaRPr lang="ar-E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1- Roller Marks  : </a:t>
            </a:r>
          </a:p>
          <a:p>
            <a:pPr lvl="1" algn="l" rtl="0"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Fine dark lines parallel to rollers  </a:t>
            </a:r>
          </a:p>
          <a:p>
            <a:pPr lvl="1" algn="l" rtl="0"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This may due to : </a:t>
            </a:r>
          </a:p>
          <a:p>
            <a:pPr lvl="2" algn="l" rtl="0">
              <a:lnSpc>
                <a:spcPct val="200000"/>
              </a:lnSpc>
            </a:pPr>
            <a:r>
              <a:rPr lang="en-US" dirty="0" smtClean="0">
                <a:solidFill>
                  <a:srgbClr val="0070C0"/>
                </a:solidFill>
              </a:rPr>
              <a:t> Roller surface irregularities </a:t>
            </a:r>
          </a:p>
          <a:p>
            <a:pPr lvl="2" algn="l" rtl="0">
              <a:lnSpc>
                <a:spcPct val="200000"/>
              </a:lnSpc>
            </a:pPr>
            <a:r>
              <a:rPr lang="en-US" dirty="0" smtClean="0">
                <a:solidFill>
                  <a:srgbClr val="0070C0"/>
                </a:solidFill>
              </a:rPr>
              <a:t> Foreign matters  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2- Jamming of Film </a:t>
            </a:r>
          </a:p>
          <a:p>
            <a:pPr algn="l" rtl="0">
              <a:buNone/>
            </a:pPr>
            <a:endParaRPr lang="en-US" dirty="0" smtClean="0"/>
          </a:p>
          <a:p>
            <a:pPr lvl="1" algn="l" rtl="0">
              <a:lnSpc>
                <a:spcPct val="200000"/>
              </a:lnSpc>
            </a:pPr>
            <a:r>
              <a:rPr lang="en-US" dirty="0" smtClean="0">
                <a:solidFill>
                  <a:srgbClr val="0070C0"/>
                </a:solidFill>
              </a:rPr>
              <a:t>When insert more than one film at same time </a:t>
            </a:r>
          </a:p>
          <a:p>
            <a:pPr lvl="1" algn="l" rtl="0">
              <a:lnSpc>
                <a:spcPct val="200000"/>
              </a:lnSpc>
            </a:pPr>
            <a:r>
              <a:rPr lang="en-US" dirty="0" smtClean="0">
                <a:solidFill>
                  <a:srgbClr val="0070C0"/>
                </a:solidFill>
              </a:rPr>
              <a:t> or Film Twisting inside roller system  </a:t>
            </a:r>
          </a:p>
          <a:p>
            <a:pPr lvl="1" algn="l" rtl="0">
              <a:lnSpc>
                <a:spcPct val="200000"/>
              </a:lnSpc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lvl="1" algn="l" rtl="0"/>
            <a:endParaRPr lang="ar-E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3- Insufficient Draying </a:t>
            </a:r>
            <a:endParaRPr lang="ar-EG" dirty="0" smtClean="0"/>
          </a:p>
          <a:p>
            <a:pPr algn="l" rtl="0">
              <a:buNone/>
            </a:pPr>
            <a:endParaRPr lang="en-US" dirty="0" smtClean="0"/>
          </a:p>
          <a:p>
            <a:pPr lvl="1" algn="l" rtl="0">
              <a:lnSpc>
                <a:spcPct val="200000"/>
              </a:lnSpc>
            </a:pPr>
            <a:r>
              <a:rPr lang="en-US" dirty="0" smtClean="0">
                <a:solidFill>
                  <a:srgbClr val="0070C0"/>
                </a:solidFill>
              </a:rPr>
              <a:t>Low drying temperature </a:t>
            </a:r>
          </a:p>
          <a:p>
            <a:pPr lvl="1" algn="l" rtl="0">
              <a:lnSpc>
                <a:spcPct val="200000"/>
              </a:lnSpc>
            </a:pPr>
            <a:r>
              <a:rPr lang="en-US" dirty="0" smtClean="0">
                <a:solidFill>
                  <a:srgbClr val="0070C0"/>
                </a:solidFill>
              </a:rPr>
              <a:t> Processing many large films after each others </a:t>
            </a:r>
          </a:p>
          <a:p>
            <a:pPr lvl="1" algn="l" rtl="0">
              <a:lnSpc>
                <a:spcPct val="200000"/>
              </a:lnSpc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ar-E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dark-room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9144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r">
              <a:spcBef>
                <a:spcPct val="20000"/>
              </a:spcBef>
            </a:pPr>
            <a:r>
              <a:rPr lang="ar-EG" sz="4400" b="0" dirty="0" smtClean="0">
                <a:solidFill>
                  <a:schemeClr val="bg1"/>
                </a:solidFill>
              </a:rPr>
              <a:t>و اخيرا....</a:t>
            </a:r>
            <a:r>
              <a:rPr lang="ar-EG" sz="4400" b="0" dirty="0" smtClean="0"/>
              <a:t>.</a:t>
            </a:r>
          </a:p>
          <a:p>
            <a:pPr algn="ctr">
              <a:spcBef>
                <a:spcPct val="20000"/>
              </a:spcBef>
            </a:pPr>
            <a:r>
              <a:rPr lang="ar-EG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تعليمات للعمل فى الغرفة المظلمة</a:t>
            </a:r>
            <a:endParaRPr lang="en-US" sz="4400" b="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486400"/>
            <a:ext cx="78983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Hints of Good Practice </a:t>
            </a:r>
            <a:endParaRPr lang="ar-EG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استخدم الكميات بدقة فى تحضير الاحماض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 اتبع وسائل التحضير و  الخلط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قلب الاحماض </a:t>
            </a:r>
            <a:r>
              <a:rPr lang="ar-EG" sz="2400" u="sng" dirty="0" smtClean="0">
                <a:solidFill>
                  <a:srgbClr val="0070C0"/>
                </a:solidFill>
              </a:rPr>
              <a:t>على الاقل مرة يوميا </a:t>
            </a:r>
            <a:r>
              <a:rPr lang="ar-EG" sz="2400" dirty="0" smtClean="0">
                <a:solidFill>
                  <a:srgbClr val="0070C0"/>
                </a:solidFill>
              </a:rPr>
              <a:t>لمنع ترسيب الاملاح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 حافظ على حرارة الاحماض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احفظ تانكات المظهر مغطاة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احفظ معداتك و الغرفة دوما نظيفة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 تابع التنظيف الدورى لتانكات الاحماض عند تغييرها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 احفظ نظام و تتابع استخدام و ترتيب ادواتك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رج الافلام اثناء التحميض..... اساااسى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 لا تترك بقايا اى حمض على اى فيلم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3124200" cy="147732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الوصايا العشر ”افعل و لا تفعل ”</a:t>
            </a:r>
            <a:r>
              <a:rPr lang="ar-EG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ar-EG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لا تستخدم يد مبللة فى التعامل مع الكاستات و الافلام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لا تنسى اغلاق علبة الافلام فور ا بعد الاستخدام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لا تعادل اخطاء التصوير بالتحميض , و لكن راجع عواملك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 لا تعلق افلام على الاطارات اكثر مما يستوعب المظهر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لا تضع افلام اكثر مما يجب فى التانك الواحد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لا تترك الكاستات مفتوحة على طاولة التحميض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لا تخزن علب الافلام فى شكل افقى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 لا تطل فترة ابقاء الافلام فى الاحماض اكثر مما ينبغى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 لا تنسى تعويض و تجديد الفاقد فى الاحماض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………………………………… ???!!</a:t>
            </a:r>
            <a:endParaRPr lang="ar-EG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Lecture </a:t>
            </a:r>
            <a:r>
              <a:rPr lang="en-US" sz="4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 ….On line  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114800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 smtClean="0"/>
              <a:t> DIGITAL IMAGING &amp; </a:t>
            </a:r>
            <a:r>
              <a:rPr lang="en-US" dirty="0" smtClean="0"/>
              <a:t>PACS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www.youtube.com/watch?v=wXadfdmbhNI&amp;t=9s</a:t>
            </a:r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905000"/>
          <a:ext cx="8153400" cy="3296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22176"/>
                <a:gridCol w="1564342"/>
                <a:gridCol w="3966882"/>
              </a:tblGrid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Dark Room</a:t>
                      </a:r>
                      <a:r>
                        <a:rPr lang="en-US" dirty="0" smtClean="0"/>
                        <a:t> </a:t>
                      </a:r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2400" b="1" dirty="0" smtClean="0"/>
                        <a:t>ميدتيرم</a:t>
                      </a:r>
                      <a:r>
                        <a:rPr lang="ar-EG" sz="2400" b="1" baseline="0" dirty="0" smtClean="0"/>
                        <a:t>  ”اعمال السنة“ </a:t>
                      </a:r>
                      <a:endParaRPr lang="ar-E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aseline="0" dirty="0" smtClean="0"/>
                        <a:t>10</a:t>
                      </a:r>
                      <a:endParaRPr lang="ar-EG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الاثنين</a:t>
                      </a:r>
                      <a:r>
                        <a:rPr lang="ar-EG" sz="2400" baseline="0" dirty="0" smtClean="0"/>
                        <a:t> 21 ديسمبر 9 ص </a:t>
                      </a:r>
                      <a:endParaRPr lang="ar-EG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2400" b="1" dirty="0" smtClean="0"/>
                        <a:t>شفوي </a:t>
                      </a:r>
                      <a:endParaRPr lang="ar-E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10</a:t>
                      </a:r>
                      <a:endParaRPr lang="ar-EG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مع امتحان التيرم </a:t>
                      </a:r>
                      <a:endParaRPr lang="ar-EG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2400" b="1" dirty="0" smtClean="0"/>
                        <a:t>عملي </a:t>
                      </a:r>
                      <a:endParaRPr lang="ar-E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20</a:t>
                      </a:r>
                      <a:endParaRPr lang="ar-EG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الاثنين 28 ديسمبر 1 :</a:t>
                      </a:r>
                      <a:r>
                        <a:rPr lang="ar-EG" sz="2400" baseline="0" dirty="0" smtClean="0"/>
                        <a:t> 3 ظ</a:t>
                      </a:r>
                      <a:endParaRPr lang="ar-EG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2400" b="1" dirty="0" smtClean="0"/>
                        <a:t>تيرم </a:t>
                      </a:r>
                      <a:endParaRPr lang="ar-EG" sz="2400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60</a:t>
                      </a:r>
                      <a:endParaRPr lang="ar-EG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2400" b="1" dirty="0" smtClean="0"/>
                        <a:t>المجموع </a:t>
                      </a:r>
                      <a:endParaRPr lang="ar-EG" sz="2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100</a:t>
                      </a:r>
                      <a:endParaRPr lang="ar-EG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dark-room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57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r>
              <a:rPr lang="ar-EG" sz="4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اخطاء و عيوب التحميض</a:t>
            </a:r>
            <a:r>
              <a:rPr lang="ar-EG" sz="48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648200"/>
            <a:ext cx="7994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DARK ROOM PITFALLS</a:t>
            </a:r>
            <a:endParaRPr lang="ar-EG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219200" y="457200"/>
          <a:ext cx="6248400" cy="51160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24200"/>
                <a:gridCol w="3124200"/>
              </a:tblGrid>
              <a:tr h="701513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Term</a:t>
                      </a:r>
                      <a:r>
                        <a:rPr lang="en-US" sz="3600" dirty="0" smtClean="0"/>
                        <a:t> </a:t>
                      </a:r>
                      <a:endParaRPr lang="ar-EG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Midterm</a:t>
                      </a:r>
                      <a:r>
                        <a:rPr lang="en-US" sz="3600" dirty="0" smtClean="0"/>
                        <a:t> </a:t>
                      </a:r>
                      <a:endParaRPr lang="ar-EG" sz="3600" dirty="0"/>
                    </a:p>
                  </a:txBody>
                  <a:tcPr/>
                </a:tc>
              </a:tr>
              <a:tr h="40471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DARK ROOM ALL</a:t>
                      </a:r>
                      <a:endParaRPr lang="ar-E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Introduction</a:t>
                      </a:r>
                      <a:r>
                        <a:rPr lang="en-US" sz="2400" b="1" baseline="0" dirty="0" smtClean="0"/>
                        <a:t> </a:t>
                      </a:r>
                      <a:endParaRPr lang="ar-EG" sz="2400" b="1" dirty="0"/>
                    </a:p>
                  </a:txBody>
                  <a:tcPr/>
                </a:tc>
              </a:tr>
              <a:tr h="404719"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+ 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IMAGING &amp; PACS</a:t>
                      </a:r>
                    </a:p>
                    <a:p>
                      <a:pPr algn="ctr" rtl="1"/>
                      <a:r>
                        <a:rPr lang="en-US" sz="2400" dirty="0" smtClean="0"/>
                        <a:t>Online</a:t>
                      </a:r>
                      <a:r>
                        <a:rPr lang="en-US" sz="2400" baseline="0" dirty="0" smtClean="0"/>
                        <a:t> lecture </a:t>
                      </a:r>
                      <a:endParaRPr lang="ar-EG" sz="2400" dirty="0"/>
                    </a:p>
                  </a:txBody>
                  <a:tcPr>
                    <a:lnB w="762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Film </a:t>
                      </a:r>
                      <a:endParaRPr lang="ar-EG" sz="2400" b="1" dirty="0"/>
                    </a:p>
                  </a:txBody>
                  <a:tcPr/>
                </a:tc>
              </a:tr>
              <a:tr h="1214157">
                <a:tc vMerge="1">
                  <a:txBody>
                    <a:bodyPr/>
                    <a:lstStyle/>
                    <a:p>
                      <a:pPr algn="ctr" rtl="1"/>
                      <a:endParaRPr lang="ar-EG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Screens  </a:t>
                      </a:r>
                      <a:endParaRPr lang="ar-EG" sz="2400" b="1" dirty="0"/>
                    </a:p>
                  </a:txBody>
                  <a:tcPr>
                    <a:lnB w="762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091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dirty="0" smtClean="0"/>
                        <a:t>60</a:t>
                      </a:r>
                      <a:r>
                        <a:rPr lang="en-US" sz="2400" baseline="0" dirty="0" smtClean="0"/>
                        <a:t> Marks</a:t>
                      </a:r>
                      <a:r>
                        <a:rPr lang="ar-EG" sz="2400" dirty="0" smtClean="0"/>
                        <a:t> -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Q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r>
                        <a:rPr lang="en-US" sz="2400" baseline="0" dirty="0" smtClean="0"/>
                        <a:t> T&amp; F  / </a:t>
                      </a:r>
                      <a:r>
                        <a:rPr lang="en-US" sz="2400" b="1" baseline="0" dirty="0" smtClean="0"/>
                        <a:t>15</a:t>
                      </a:r>
                      <a:r>
                        <a:rPr lang="en-US" sz="2400" baseline="0" dirty="0" smtClean="0"/>
                        <a:t> MCQ</a:t>
                      </a:r>
                      <a:endParaRPr lang="ar-EG" sz="2400" dirty="0" smtClean="0"/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endParaRPr lang="ar-EG" sz="2400" dirty="0"/>
                    </a:p>
                  </a:txBody>
                  <a:tcPr>
                    <a:lnT w="762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dirty="0" smtClean="0"/>
                        <a:t>10</a:t>
                      </a:r>
                      <a:r>
                        <a:rPr lang="en-US" sz="2400" baseline="0" dirty="0" smtClean="0"/>
                        <a:t> Marks</a:t>
                      </a:r>
                      <a:r>
                        <a:rPr lang="ar-EG" sz="2400" dirty="0" smtClean="0"/>
                        <a:t> -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Q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en-US" sz="2400" baseline="0" dirty="0" smtClean="0"/>
                        <a:t> T&amp; F  / 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en-US" sz="2400" baseline="0" dirty="0" smtClean="0"/>
                        <a:t> MCQ</a:t>
                      </a:r>
                      <a:endParaRPr lang="ar-EG" sz="2400" dirty="0"/>
                    </a:p>
                  </a:txBody>
                  <a:tcPr>
                    <a:lnT w="762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905000"/>
          <a:ext cx="8153400" cy="3296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22176"/>
                <a:gridCol w="1564342"/>
                <a:gridCol w="3966882"/>
              </a:tblGrid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Radiobiology</a:t>
                      </a:r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2400" b="1" dirty="0" smtClean="0"/>
                        <a:t>ميدتيرم</a:t>
                      </a:r>
                      <a:r>
                        <a:rPr lang="ar-EG" sz="2400" b="1" baseline="0" dirty="0" smtClean="0"/>
                        <a:t>  ”اعمال السنة“ </a:t>
                      </a:r>
                      <a:endParaRPr lang="ar-E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aseline="0" dirty="0" smtClean="0"/>
                        <a:t>10</a:t>
                      </a:r>
                      <a:endParaRPr lang="ar-EG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aseline="0" dirty="0" smtClean="0"/>
                        <a:t>الخميس 24 ديسمبر 11 ص </a:t>
                      </a:r>
                      <a:endParaRPr lang="ar-EG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2400" b="1" dirty="0" smtClean="0"/>
                        <a:t>شفوي </a:t>
                      </a:r>
                      <a:endParaRPr lang="ar-E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10</a:t>
                      </a:r>
                      <a:endParaRPr lang="ar-EG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مع امتحان التيرم </a:t>
                      </a:r>
                      <a:endParaRPr lang="ar-EG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2400" b="1" dirty="0" smtClean="0"/>
                        <a:t>عملي </a:t>
                      </a:r>
                      <a:endParaRPr lang="ar-E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20</a:t>
                      </a:r>
                      <a:endParaRPr lang="ar-EG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الخميس 31 ديسمبر 11ص</a:t>
                      </a:r>
                      <a:endParaRPr lang="ar-EG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2400" b="1" dirty="0" smtClean="0"/>
                        <a:t>تيرم </a:t>
                      </a:r>
                      <a:endParaRPr lang="ar-EG" sz="2400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60</a:t>
                      </a:r>
                      <a:endParaRPr lang="ar-EG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2400" b="1" dirty="0" smtClean="0"/>
                        <a:t>المجموع </a:t>
                      </a:r>
                      <a:endParaRPr lang="ar-EG" sz="2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100</a:t>
                      </a:r>
                      <a:endParaRPr lang="ar-EG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219200" y="457200"/>
          <a:ext cx="6248400" cy="4419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24200"/>
                <a:gridCol w="3124200"/>
              </a:tblGrid>
              <a:tr h="701513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Term</a:t>
                      </a:r>
                      <a:r>
                        <a:rPr lang="en-US" sz="3600" dirty="0" smtClean="0"/>
                        <a:t> </a:t>
                      </a:r>
                      <a:endParaRPr lang="ar-EG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Midterm</a:t>
                      </a:r>
                      <a:r>
                        <a:rPr lang="en-US" sz="3600" dirty="0" smtClean="0"/>
                        <a:t> </a:t>
                      </a:r>
                      <a:endParaRPr lang="ar-EG" sz="3600" dirty="0"/>
                    </a:p>
                  </a:txBody>
                  <a:tcPr/>
                </a:tc>
              </a:tr>
              <a:tr h="1432087">
                <a:tc gridSpan="2">
                  <a:txBody>
                    <a:bodyPr/>
                    <a:lstStyle/>
                    <a:p>
                      <a:pPr algn="ctr" rtl="1"/>
                      <a:endParaRPr lang="en-US" sz="2400" b="1" dirty="0" smtClean="0"/>
                    </a:p>
                    <a:p>
                      <a:pPr algn="ctr" rtl="1"/>
                      <a:r>
                        <a:rPr lang="en-US" sz="2400" b="1" dirty="0" smtClean="0"/>
                        <a:t>All Lectures of the term </a:t>
                      </a:r>
                      <a:endParaRPr lang="ar-EG" sz="2400" b="1" dirty="0"/>
                    </a:p>
                  </a:txBody>
                  <a:tcPr>
                    <a:lnB w="762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2400" dirty="0"/>
                    </a:p>
                  </a:txBody>
                  <a:tcPr/>
                </a:tc>
              </a:tr>
              <a:tr h="1923091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dirty="0" smtClean="0"/>
                        <a:t>60</a:t>
                      </a:r>
                      <a:r>
                        <a:rPr lang="en-US" sz="2400" baseline="0" dirty="0" smtClean="0"/>
                        <a:t> Marks</a:t>
                      </a:r>
                      <a:r>
                        <a:rPr lang="ar-EG" sz="2400" dirty="0" smtClean="0"/>
                        <a:t> -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Q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r>
                        <a:rPr lang="en-US" sz="2400" baseline="0" dirty="0" smtClean="0"/>
                        <a:t> T&amp; F  / </a:t>
                      </a:r>
                      <a:r>
                        <a:rPr lang="en-US" sz="2400" b="1" baseline="0" dirty="0" smtClean="0"/>
                        <a:t>15</a:t>
                      </a:r>
                      <a:r>
                        <a:rPr lang="en-US" sz="2400" baseline="0" dirty="0" smtClean="0"/>
                        <a:t> MCQ</a:t>
                      </a:r>
                      <a:endParaRPr lang="ar-EG" sz="2400" dirty="0" smtClean="0"/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endParaRPr lang="ar-EG" sz="2400" dirty="0"/>
                    </a:p>
                  </a:txBody>
                  <a:tcPr>
                    <a:lnT w="762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dirty="0" smtClean="0"/>
                        <a:t>10</a:t>
                      </a:r>
                      <a:r>
                        <a:rPr lang="en-US" sz="2400" baseline="0" dirty="0" smtClean="0"/>
                        <a:t> Marks</a:t>
                      </a:r>
                      <a:r>
                        <a:rPr lang="ar-EG" sz="2400" dirty="0" smtClean="0"/>
                        <a:t> -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Q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en-US" sz="2400" baseline="0" dirty="0" smtClean="0"/>
                        <a:t> T&amp; F  / 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en-US" sz="2400" baseline="0" dirty="0" smtClean="0"/>
                        <a:t> MCQ</a:t>
                      </a:r>
                      <a:endParaRPr lang="ar-EG" sz="2400" dirty="0"/>
                    </a:p>
                  </a:txBody>
                  <a:tcPr>
                    <a:lnT w="762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4403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C706DDA-E10E-4F94-9504-B414C153A7AF}" type="datetime3">
              <a:rPr lang="en-US" smtClean="0"/>
              <a:pPr/>
              <a:t>14 December 2020</a:t>
            </a:fld>
            <a:endParaRPr lang="en-US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Session 3 -  Intensifying Screen 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C36A7F4-EC11-407E-9B33-233E5AEA708A}" type="slidenum">
              <a:rPr lang="ar-SA" smtClean="0"/>
              <a:pPr/>
              <a:t>33</a:t>
            </a:fld>
            <a:endParaRPr lang="en-US" smtClean="0"/>
          </a:p>
        </p:txBody>
      </p:sp>
      <p:pic>
        <p:nvPicPr>
          <p:cNvPr id="44038" name="Picture 2" descr="C:\Users\ABOBASEL\Pictures\43209988-e556-403d-8b6c-029771e6f83a.jpg"/>
          <p:cNvPicPr>
            <a:picLocks noChangeAspect="1" noChangeArrowheads="1"/>
          </p:cNvPicPr>
          <p:nvPr/>
        </p:nvPicPr>
        <p:blipFill>
          <a:blip r:embed="rId2"/>
          <a:srcRect r="12535" b="20557"/>
          <a:stretch>
            <a:fillRect/>
          </a:stretch>
        </p:blipFill>
        <p:spPr bwMode="auto">
          <a:xfrm>
            <a:off x="0" y="0"/>
            <a:ext cx="911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4876800" y="5903913"/>
            <a:ext cx="40370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Brush Script MT" pitchFamily="66" charset="0"/>
              </a:rPr>
              <a:t>Dr. Ahmad Mokhtar Abodahab </a:t>
            </a:r>
            <a:br>
              <a:rPr lang="en-US" sz="2800" i="1">
                <a:solidFill>
                  <a:schemeClr val="bg1"/>
                </a:solidFill>
                <a:latin typeface="Brush Script MT" pitchFamily="66" charset="0"/>
              </a:rPr>
            </a:br>
            <a:r>
              <a:rPr lang="en-US" sz="2800" i="1">
                <a:solidFill>
                  <a:schemeClr val="bg1"/>
                </a:solidFill>
                <a:latin typeface="Brush Script MT" pitchFamily="66" charset="0"/>
              </a:rPr>
              <a:t>Dec  2020 </a:t>
            </a:r>
            <a:endParaRPr lang="en-US" sz="280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667000" y="2971800"/>
            <a:ext cx="4343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en-US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THANK YOU</a:t>
            </a:r>
            <a:endParaRPr lang="ar-EG" sz="3600" b="1" i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Processing Pitfalls </a:t>
            </a:r>
            <a:endParaRPr lang="ar-EG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981200"/>
            <a:ext cx="6781800" cy="452596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1- Before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2- During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 3- After  Processing </a:t>
            </a:r>
            <a:r>
              <a:rPr lang="en-US" sz="1800" dirty="0" smtClean="0">
                <a:solidFill>
                  <a:srgbClr val="0070C0"/>
                </a:solidFill>
              </a:rPr>
              <a:t>“inadequate wash”  </a:t>
            </a:r>
            <a:endParaRPr lang="ar-EG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rtl="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-Pitfalls Before Processing</a:t>
            </a:r>
            <a:endParaRPr lang="ar-EG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1- Films  Storage Pitfalls 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800" dirty="0" smtClean="0"/>
              <a:t>Exposure to heat m radiation ,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800" dirty="0" smtClean="0"/>
              <a:t> light , boxes over each others  </a:t>
            </a:r>
            <a:endParaRPr lang="ar-EG" sz="2800" dirty="0" smtClean="0"/>
          </a:p>
          <a:p>
            <a:pPr>
              <a:lnSpc>
                <a:spcPct val="150000"/>
              </a:lnSpc>
            </a:pPr>
            <a:r>
              <a:rPr lang="ar-EG" sz="2800" dirty="0" smtClean="0">
                <a:solidFill>
                  <a:schemeClr val="bg1"/>
                </a:solidFill>
              </a:rPr>
              <a:t>2</a:t>
            </a:r>
            <a:endParaRPr lang="ar-EG" sz="28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https://fbcdn-sphotos-h-a.akamaihd.net/hphotos-ak-xpf1/v/t34.0-12/11081566_10206181211313385_722837457_n.jpg?oh=40cb5fce12d64130e92ccbc14d695451&amp;oe=550F6784&amp;__gda__=1427150960_0e128489ae8e86534f3c0343cbbd284b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257800" y="1600200"/>
            <a:ext cx="3601749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ar-EG" sz="2400" b="1" dirty="0" smtClean="0">
                <a:solidFill>
                  <a:srgbClr val="C00000"/>
                </a:solidFill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2- Cassettes &amp; screens pitfalls </a:t>
            </a:r>
            <a:r>
              <a:rPr lang="ar-EG" sz="2400" b="1" dirty="0" smtClean="0">
                <a:solidFill>
                  <a:srgbClr val="C00000"/>
                </a:solidFill>
              </a:rPr>
              <a:t>  </a:t>
            </a:r>
          </a:p>
          <a:p>
            <a:pPr algn="l" rtl="0">
              <a:lnSpc>
                <a:spcPct val="200000"/>
              </a:lnSpc>
              <a:buFontTx/>
              <a:buChar char="-"/>
            </a:pPr>
            <a:r>
              <a:rPr lang="ar-EG" sz="2400" dirty="0" smtClean="0"/>
              <a:t>Casette non complete closure </a:t>
            </a:r>
            <a:r>
              <a:rPr lang="en-US" sz="2400" dirty="0" smtClean="0">
                <a:sym typeface="Wingdings" pitchFamily="2" charset="2"/>
              </a:rPr>
              <a:t> Black patches.  </a:t>
            </a:r>
            <a:endParaRPr lang="ar-EG" sz="2400" dirty="0" smtClean="0"/>
          </a:p>
          <a:p>
            <a:pPr algn="l" rtl="0">
              <a:lnSpc>
                <a:spcPct val="200000"/>
              </a:lnSpc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err="1" smtClean="0"/>
              <a:t>Intens</a:t>
            </a:r>
            <a:r>
              <a:rPr lang="en-US" sz="2400" dirty="0" smtClean="0"/>
              <a:t>. screens contamination </a:t>
            </a:r>
            <a:r>
              <a:rPr lang="en-US" sz="2400" dirty="0" smtClean="0">
                <a:sym typeface="Wingdings" pitchFamily="2" charset="2"/>
              </a:rPr>
              <a:t> Non exposure below it  white dots . </a:t>
            </a:r>
            <a:endParaRPr lang="ar-EG" sz="2400" dirty="0" smtClean="0"/>
          </a:p>
          <a:p>
            <a:pPr algn="l" rtl="0">
              <a:lnSpc>
                <a:spcPct val="150000"/>
              </a:lnSpc>
              <a:buNone/>
            </a:pPr>
            <a:endParaRPr lang="ar-EG" sz="2400" dirty="0" smtClean="0">
              <a:solidFill>
                <a:schemeClr val="bg1"/>
              </a:solidFill>
            </a:endParaRP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https://fbcdn-sphotos-h-a.akamaihd.net/hphotos-ak-xpf1/v/t34.0-12/11079680_10206181213193432_1699456583_n.jpg?oh=abf1712a9379cee02df5fa229ea476fb&amp;oe=550F6762&amp;__gda__=1427144243_34acd42b2cb30bc743e6d11b33d96e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11548" y="974452"/>
            <a:ext cx="606370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08448" cy="4572000"/>
          </a:xfrm>
        </p:spPr>
        <p:txBody>
          <a:bodyPr/>
          <a:lstStyle/>
          <a:p>
            <a:pPr algn="l" rtl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3- Film Handling Pitfalls 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Crinkle Mark </a:t>
            </a:r>
            <a:endParaRPr lang="ar-EG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rtl="0">
              <a:lnSpc>
                <a:spcPct val="150000"/>
              </a:lnSpc>
              <a:buNone/>
            </a:pPr>
            <a:r>
              <a:rPr lang="ar-EG" sz="2800" dirty="0" smtClean="0">
                <a:solidFill>
                  <a:schemeClr val="bg2">
                    <a:lumMod val="10000"/>
                  </a:schemeClr>
                </a:solidFill>
              </a:rPr>
              <a:t>ثنى الفيلم =  تجعيدة او ثنية</a:t>
            </a:r>
            <a:endParaRPr lang="ar-EG" sz="2800" dirty="0" smtClean="0"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ar-EG" dirty="0"/>
          </a:p>
        </p:txBody>
      </p:sp>
      <p:pic>
        <p:nvPicPr>
          <p:cNvPr id="4" name="Picture 2" descr="https://fbcdn-sphotos-h-a.akamaihd.net/hphotos-ak-xpf1/v/t34.0-12/11063319_10206181227713795_317485042_n.jpg?oh=fb3d77359e43881535fdca598429988d&amp;oe=5510339D&amp;__gda__=1427141865_ff6509184022801c1c72dbc3768d5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36123" y="2379786"/>
            <a:ext cx="4396153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Importance of Crinkle mark ?   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Misdiagnosed as fracture </a:t>
            </a:r>
          </a:p>
          <a:p>
            <a:pPr algn="l" rtl="0">
              <a:buNone/>
            </a:pPr>
            <a:r>
              <a:rPr lang="en-US" dirty="0" smtClean="0"/>
              <a:t>if occurred on a cortical bone </a:t>
            </a:r>
            <a:endParaRPr lang="ar-EG" dirty="0"/>
          </a:p>
        </p:txBody>
      </p:sp>
      <p:pic>
        <p:nvPicPr>
          <p:cNvPr id="1026" name="Picture 2" descr="https://fbcdn-sphotos-h-a.akamaihd.net/hphotos-ak-xpf1/v/t34.0-12/11063319_10206181227713795_317485042_n.jpg?oh=fb3d77359e43881535fdca598429988d&amp;oe=5510339D&amp;__gda__=1427141865_ff6509184022801c1c72dbc3768d5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35769" y="2479431"/>
            <a:ext cx="404446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</TotalTime>
  <Words>587</Words>
  <Application>Microsoft Office PowerPoint</Application>
  <PresentationFormat>On-screen Show (4:3)</PresentationFormat>
  <Paragraphs>145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Civic</vt:lpstr>
      <vt:lpstr>Equity</vt:lpstr>
      <vt:lpstr>Slide 1</vt:lpstr>
      <vt:lpstr>Slide 2</vt:lpstr>
      <vt:lpstr>Slide 3</vt:lpstr>
      <vt:lpstr>Processing Pitfalls </vt:lpstr>
      <vt:lpstr>-Pitfalls Before Processing</vt:lpstr>
      <vt:lpstr>Slide 6</vt:lpstr>
      <vt:lpstr>Slide 7</vt:lpstr>
      <vt:lpstr>Slide 8</vt:lpstr>
      <vt:lpstr>Importance of Crinkle mark ?   </vt:lpstr>
      <vt:lpstr>Slide 10</vt:lpstr>
      <vt:lpstr>Slide 11</vt:lpstr>
      <vt:lpstr>Slide 12</vt:lpstr>
      <vt:lpstr>Slide 13</vt:lpstr>
      <vt:lpstr>Slide 14</vt:lpstr>
      <vt:lpstr>Slide 15</vt:lpstr>
      <vt:lpstr>. Pitfalls during Processing  </vt:lpstr>
      <vt:lpstr>Slide 17</vt:lpstr>
      <vt:lpstr>Slide 18</vt:lpstr>
      <vt:lpstr>Slide 19</vt:lpstr>
      <vt:lpstr>Slide 20</vt:lpstr>
      <vt:lpstr>Faults From Automatic Processing  </vt:lpstr>
      <vt:lpstr>Slide 22</vt:lpstr>
      <vt:lpstr>Slide 23</vt:lpstr>
      <vt:lpstr>Slide 24</vt:lpstr>
      <vt:lpstr>Slide 25</vt:lpstr>
      <vt:lpstr>Slide 26</vt:lpstr>
      <vt:lpstr>Slide 27</vt:lpstr>
      <vt:lpstr>Lecture 8 ….On line  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ABOBASEL</dc:creator>
  <cp:lastModifiedBy>Abo Basel</cp:lastModifiedBy>
  <cp:revision>27</cp:revision>
  <dcterms:created xsi:type="dcterms:W3CDTF">2006-08-16T00:00:00Z</dcterms:created>
  <dcterms:modified xsi:type="dcterms:W3CDTF">2020-12-13T22:44:05Z</dcterms:modified>
</cp:coreProperties>
</file>